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402" r:id="rId3"/>
    <p:sldId id="478" r:id="rId4"/>
    <p:sldId id="404" r:id="rId5"/>
    <p:sldId id="517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509" r:id="rId26"/>
    <p:sldId id="507" r:id="rId27"/>
    <p:sldId id="510" r:id="rId28"/>
    <p:sldId id="511" r:id="rId29"/>
    <p:sldId id="512" r:id="rId30"/>
    <p:sldId id="513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441" r:id="rId40"/>
    <p:sldId id="514" r:id="rId41"/>
    <p:sldId id="515" r:id="rId42"/>
    <p:sldId id="516" r:id="rId43"/>
    <p:sldId id="400" r:id="rId44"/>
    <p:sldId id="399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CSS Font Properties" id="{42DFF109-ED40-4A67-8DAE-4A406B89C961}">
          <p14:sldIdLst>
            <p14:sldId id="517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CSS Borders" id="{E4B955AB-1BCB-45FB-BFDB-5B08824D4D65}">
          <p14:sldIdLst>
            <p14:sldId id="494"/>
            <p14:sldId id="495"/>
            <p14:sldId id="496"/>
            <p14:sldId id="497"/>
            <p14:sldId id="498"/>
            <p14:sldId id="509"/>
            <p14:sldId id="507"/>
            <p14:sldId id="510"/>
            <p14:sldId id="511"/>
            <p14:sldId id="512"/>
            <p14:sldId id="513"/>
            <p14:sldId id="499"/>
            <p14:sldId id="500"/>
            <p14:sldId id="501"/>
            <p14:sldId id="502"/>
          </p14:sldIdLst>
        </p14:section>
        <p14:section name="Width and Height" id="{76B26796-3DF5-455C-99D0-D46010C94AF9}">
          <p14:sldIdLst>
            <p14:sldId id="503"/>
            <p14:sldId id="504"/>
            <p14:sldId id="505"/>
            <p14:sldId id="506"/>
          </p14:sldIdLst>
        </p14:section>
        <p14:section name="Conclusion" id="{10E03AB1-9AA8-4E86-9A64-D741901E50A2}">
          <p14:sldIdLst>
            <p14:sldId id="441"/>
            <p14:sldId id="514"/>
            <p14:sldId id="515"/>
            <p14:sldId id="5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533" autoAdjust="0"/>
  </p:normalViewPr>
  <p:slideViewPr>
    <p:cSldViewPr>
      <p:cViewPr varScale="1">
        <p:scale>
          <a:sx n="94" d="100"/>
          <a:sy n="94" d="100"/>
        </p:scale>
        <p:origin x="110" y="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38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457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6439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340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s-tricks.com/almanac/properties/f/font-sty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s-tricks.com/almanac/properties/t/text-alig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ss-tricks.com/almanac/properties/t/text-transfor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udge.softuni.bg/Contests/79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34.xml"/><Relationship Id="rId3" Type="http://schemas.openxmlformats.org/officeDocument/2006/relationships/image" Target="../media/image10.png"/><Relationship Id="rId7" Type="http://schemas.openxmlformats.org/officeDocument/2006/relationships/slide" Target="slide19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slide" Target="slide30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9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6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ss-tricks.com/almanac/properties/f/font-weigh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21308" y="457200"/>
            <a:ext cx="8568803" cy="1199254"/>
          </a:xfrm>
        </p:spPr>
        <p:txBody>
          <a:bodyPr>
            <a:normAutofit/>
          </a:bodyPr>
          <a:lstStyle/>
          <a:p>
            <a:r>
              <a:rPr lang="en-US" dirty="0" smtClean="0"/>
              <a:t>CSS Formatting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496444" y="1498422"/>
            <a:ext cx="8993667" cy="953857"/>
          </a:xfrm>
        </p:spPr>
        <p:txBody>
          <a:bodyPr>
            <a:normAutofit/>
          </a:bodyPr>
          <a:lstStyle/>
          <a:p>
            <a:r>
              <a:rPr lang="en-US" sz="3200" spc="0" dirty="0"/>
              <a:t>CSS Fonts, Borders, </a:t>
            </a:r>
            <a:r>
              <a:rPr lang="en-US" sz="3200" spc="0" dirty="0" smtClean="0"/>
              <a:t>Backgrounds</a:t>
            </a:r>
            <a:endParaRPr lang="en-US" sz="3200" spc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45783" y="5853096"/>
            <a:ext cx="3187613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181700" y="3802587"/>
            <a:ext cx="3071504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Formatting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5" name="Picture 2" descr="Image result for css positioning">
            <a:extLst>
              <a:ext uri="{FF2B5EF4-FFF2-40B4-BE49-F238E27FC236}">
                <a16:creationId xmlns:a16="http://schemas.microsoft.com/office/drawing/2014/main" id="{C1064F95-51F1-4ABA-BCA4-C358A537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30" y="2979769"/>
            <a:ext cx="4276081" cy="3207061"/>
          </a:xfrm>
          <a:prstGeom prst="roundRect">
            <a:avLst>
              <a:gd name="adj" fmla="val 10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Font-Style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7745" y="2735150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.font-style-italic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1167686"/>
            <a:ext cx="10396537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class="font-style-italic"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class="font-style-oblique"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4497482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.font-style-oblique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oblique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font-style: </a:t>
            </a:r>
            <a:r>
              <a:rPr lang="en-US" dirty="0">
                <a:hlinkClick r:id="rId2"/>
              </a:rPr>
              <a:t>https://css-tricks.com/almanac/properties/f/font-style/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26" y="2735150"/>
            <a:ext cx="4937823" cy="31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Text-Align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4213" y="2617505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4212" y="1275047"/>
            <a:ext cx="107603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class="text-align-center"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class="text-align-justify"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14212" y="4422041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text-align: </a:t>
            </a:r>
            <a:r>
              <a:rPr lang="en-US" dirty="0">
                <a:hlinkClick r:id="rId2"/>
              </a:rPr>
              <a:t>https://css-tricks.com/almanac/properties/t/text-align/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2617505"/>
            <a:ext cx="5380198" cy="3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Text-Transform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5612" y="2622035"/>
            <a:ext cx="6248400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5612" y="1238281"/>
            <a:ext cx="108204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class="uppercase"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class="capitalize"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55612" y="4439466"/>
            <a:ext cx="6248400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text-transform: </a:t>
            </a:r>
            <a:r>
              <a:rPr lang="en-US" dirty="0">
                <a:hlinkClick r:id="rId2"/>
              </a:rPr>
              <a:t>https://css-tricks.com/almanac/properties/t/text-transform/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3276600"/>
            <a:ext cx="4419601" cy="17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0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Shadow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981" y="3087593"/>
            <a:ext cx="6477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 2px 2px 7px #000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Down Arrow 7"/>
          <p:cNvSpPr/>
          <p:nvPr/>
        </p:nvSpPr>
        <p:spPr>
          <a:xfrm>
            <a:off x="8454387" y="3257148"/>
            <a:ext cx="820812" cy="895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085181" y="4877009"/>
            <a:ext cx="2121126" cy="1107304"/>
          </a:xfrm>
          <a:prstGeom prst="wedgeRoundRectCallout">
            <a:avLst>
              <a:gd name="adj1" fmla="val 73182"/>
              <a:gd name="adj2" fmla="val -1197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horizontal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675981" y="4877009"/>
            <a:ext cx="1999230" cy="1107304"/>
          </a:xfrm>
          <a:prstGeom prst="wedgeRoundRectCallout">
            <a:avLst>
              <a:gd name="adj1" fmla="val -2308"/>
              <a:gd name="adj2" fmla="val -114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&lt;vertical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542381" y="1600379"/>
            <a:ext cx="1714500" cy="1128036"/>
          </a:xfrm>
          <a:prstGeom prst="wedgeRoundRectCallout">
            <a:avLst>
              <a:gd name="adj1" fmla="val 162741"/>
              <a:gd name="adj2" fmla="val 1256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&lt;blur radius&gt;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993255" y="1610745"/>
            <a:ext cx="1770630" cy="1107304"/>
          </a:xfrm>
          <a:prstGeom prst="wedgeRoundRectCallout">
            <a:avLst>
              <a:gd name="adj1" fmla="val 72252"/>
              <a:gd name="adj2" fmla="val 1231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&lt;shadow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color&gt;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6" y="1371678"/>
            <a:ext cx="5336951" cy="12787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6" y="5015706"/>
            <a:ext cx="5336951" cy="13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Word Wrapping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8183" y="2514600"/>
            <a:ext cx="521425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normal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80953" y="1358444"/>
            <a:ext cx="521425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paragraph…&lt;/p&gt;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80952" y="4624864"/>
            <a:ext cx="5214257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break-word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0" y="1066800"/>
            <a:ext cx="3865471" cy="242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99" y="3733800"/>
            <a:ext cx="3865471" cy="26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dirty="0"/>
              <a:t>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447800"/>
            <a:ext cx="6378049" cy="48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613"/>
            <a:ext cx="1138804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&lt;h1&gt;Briards&lt;/h1&gt;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&lt;h2&gt;A Heart wrapped &lt;span&gt;in&lt;/span&gt; fur&lt;/h2&gt;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marL="989013" indent="-989013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&lt;h3&gt;&lt;a class="breed"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https://en.wikipedia.org/wiki/Briard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Briard History&lt;/a&gt;&lt;/h3&gt;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src="briard.jpg" alt="briard"&gt;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&lt;p&gt;&lt;!—TODO put the text here…--&gt;&lt;/p&gt;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 class="credits"&gt;by Ivy Duckett&lt;/p&gt;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6857" y="6168970"/>
            <a:ext cx="861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https://judge.softuni.bg/Contests/799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99" y="2667000"/>
            <a:ext cx="3237713" cy="24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4316" y="1151121"/>
            <a:ext cx="526979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url("https://fonts.googleapis.com/css?family=Lobster");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h3, a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#0088dd;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2.1rem;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89613" y="1151120"/>
            <a:ext cx="608351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Georgia,Times,serif;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2px 4px 4px #666666;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2.3rem;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0.3rem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span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 }</a:t>
            </a:r>
          </a:p>
        </p:txBody>
      </p:sp>
    </p:spTree>
    <p:extLst>
      <p:ext uri="{BB962C8B-B14F-4D97-AF65-F5344CB8AC3E}">
        <p14:creationId xmlns:p14="http://schemas.microsoft.com/office/powerpoint/2010/main" val="32322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(More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0264" y="1151121"/>
            <a:ext cx="4702074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628650" indent="-62865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Arial,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Verdana,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#665544;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1.4rem;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.credits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02276" y="1151121"/>
            <a:ext cx="596254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p:first-of-type:first-letter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3.8rem;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'Lobster', cursive;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42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1812" y="5410200"/>
            <a:ext cx="10363200" cy="820600"/>
          </a:xfrm>
        </p:spPr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1371600"/>
            <a:ext cx="6096000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69D50BE-C50F-4F9E-A772-340961D043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53237"/>
                  </p:ext>
                </p:extLst>
              </p:nvPr>
            </p:nvGraphicFramePr>
            <p:xfrm>
              <a:off x="836612" y="1371600"/>
              <a:ext cx="3825936" cy="2152650"/>
            </p:xfrm>
            <a:graphic>
              <a:graphicData uri="http://schemas.microsoft.com/office/powerpoint/2016/slidezoom">
                <pslz:sldZm>
                  <pslz:sldZmObj sldId="479" cId="1331759499">
                    <pslz:zmPr id="{545A7875-0F22-4CCE-AE2F-B00CB5F919A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9D50BE-C50F-4F9E-A772-340961D04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612" y="13716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28D9856-2167-4707-97BE-A5A16BA669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9161198"/>
                  </p:ext>
                </p:extLst>
              </p:nvPr>
            </p:nvGraphicFramePr>
            <p:xfrm>
              <a:off x="7542212" y="1371600"/>
              <a:ext cx="3825936" cy="2152650"/>
            </p:xfrm>
            <a:graphic>
              <a:graphicData uri="http://schemas.microsoft.com/office/powerpoint/2016/slidezoom">
                <pslz:sldZm>
                  <pslz:sldZmObj sldId="494" cId="2651305068">
                    <pslz:zmPr id="{24749063-1C0F-47A2-8322-5DACFBCDBDE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28D9856-2167-4707-97BE-A5A16BA669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2212" y="13716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47AB002-5521-4B57-81EA-020905B670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2480138"/>
                  </p:ext>
                </p:extLst>
              </p:nvPr>
            </p:nvGraphicFramePr>
            <p:xfrm>
              <a:off x="836612" y="3876675"/>
              <a:ext cx="3825936" cy="2152650"/>
            </p:xfrm>
            <a:graphic>
              <a:graphicData uri="http://schemas.microsoft.com/office/powerpoint/2016/slidezoom">
                <pslz:sldZm>
                  <pslz:sldZmObj sldId="499" cId="172885129">
                    <pslz:zmPr id="{ECE9D10A-C4EB-4D1C-B574-EBB3578AF7B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47AB002-5521-4B57-81EA-020905B67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6612" y="3876675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DD1A6335-E970-45F3-B17A-F5EBAE4B6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3654163"/>
                  </p:ext>
                </p:extLst>
              </p:nvPr>
            </p:nvGraphicFramePr>
            <p:xfrm>
              <a:off x="7542212" y="3876675"/>
              <a:ext cx="3825936" cy="2152650"/>
            </p:xfrm>
            <a:graphic>
              <a:graphicData uri="http://schemas.microsoft.com/office/powerpoint/2016/slidezoom">
                <pslz:sldZm>
                  <pslz:sldZmObj sldId="503" cId="678375111">
                    <pslz:zmPr id="{81EA8D27-CC95-437B-8766-E6D14127777B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D1A6335-E970-45F3-B17A-F5EBAE4B6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2212" y="3876675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771" y="1190898"/>
            <a:ext cx="6834641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 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border-style: solid;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border-color: #0053ff;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border-top-left-radius: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border-bottom-style: dotted;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border-left-color: #89AF4C;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5411" y="1676400"/>
            <a:ext cx="4800601" cy="24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Shorthand Property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3810000"/>
            <a:ext cx="60960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#0053ff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  <a:endParaRPr lang="en-GB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1597104"/>
            <a:ext cx="6096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&lt;div&gt;Short Syntax&lt;/div&gt;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8012" y="2913101"/>
            <a:ext cx="2819399" cy="732021"/>
          </a:xfrm>
          <a:prstGeom prst="wedgeRoundRectCallout">
            <a:avLst>
              <a:gd name="adj1" fmla="val 40058"/>
              <a:gd name="adj2" fmla="val 144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border-width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84612" y="2913101"/>
            <a:ext cx="2819400" cy="732021"/>
          </a:xfrm>
          <a:prstGeom prst="wedgeRoundRectCallout">
            <a:avLst>
              <a:gd name="adj1" fmla="val -43396"/>
              <a:gd name="adj2" fmla="val 1350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border-style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03812" y="5259388"/>
            <a:ext cx="2845601" cy="739998"/>
          </a:xfrm>
          <a:prstGeom prst="wedgeRoundRectCallout">
            <a:avLst>
              <a:gd name="adj1" fmla="val -42086"/>
              <a:gd name="adj2" fmla="val -107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border-color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016958"/>
            <a:ext cx="4519245" cy="25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04506" y="1828800"/>
            <a:ext cx="590082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#9DC45F;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box-shadow: 8px 5px 5px #888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0286127" y="2447364"/>
            <a:ext cx="1370885" cy="676836"/>
          </a:xfrm>
          <a:prstGeom prst="wedgeRoundRectCallout">
            <a:avLst>
              <a:gd name="adj1" fmla="val -17885"/>
              <a:gd name="adj2" fmla="val 1464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23705" y="4584553"/>
            <a:ext cx="2034041" cy="655821"/>
          </a:xfrm>
          <a:prstGeom prst="wedgeRoundRectCallout">
            <a:avLst>
              <a:gd name="adj1" fmla="val 24941"/>
              <a:gd name="adj2" fmla="val -104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offset-x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271149" y="4599764"/>
            <a:ext cx="2057400" cy="655821"/>
          </a:xfrm>
          <a:prstGeom prst="wedgeRoundRectCallout">
            <a:avLst>
              <a:gd name="adj1" fmla="val -44732"/>
              <a:gd name="adj2" fmla="val -1058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offset-y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595724" y="2419474"/>
            <a:ext cx="1461804" cy="655821"/>
          </a:xfrm>
          <a:prstGeom prst="wedgeRoundRectCallout">
            <a:avLst>
              <a:gd name="adj1" fmla="val 41462"/>
              <a:gd name="adj2" fmla="val 166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blur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828800"/>
            <a:ext cx="4405229" cy="33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448279" y="648136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Radius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4664182"/>
            <a:ext cx="82106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.rounded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15px 15px 5px 5px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757079" y="4407610"/>
            <a:ext cx="2034041" cy="655821"/>
          </a:xfrm>
          <a:prstGeom prst="wedgeRoundRectCallout">
            <a:avLst>
              <a:gd name="adj1" fmla="val 21316"/>
              <a:gd name="adj2" fmla="val 755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top-left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53275" y="4413142"/>
            <a:ext cx="2057400" cy="655821"/>
          </a:xfrm>
          <a:prstGeom prst="wedgeRoundRectCallout">
            <a:avLst>
              <a:gd name="adj1" fmla="val -66070"/>
              <a:gd name="adj2" fmla="val 61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top-right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977613" y="5802376"/>
            <a:ext cx="2819400" cy="655820"/>
          </a:xfrm>
          <a:prstGeom prst="wedgeRoundRectCallout">
            <a:avLst>
              <a:gd name="adj1" fmla="val 64124"/>
              <a:gd name="adj2" fmla="val -601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bottom-right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844669" y="5667869"/>
            <a:ext cx="1828800" cy="924835"/>
          </a:xfrm>
          <a:prstGeom prst="wedgeRoundRectCallout">
            <a:avLst>
              <a:gd name="adj1" fmla="val -65698"/>
              <a:gd name="adj2" fmla="val -457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bottom-left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82" y="1332257"/>
            <a:ext cx="8106745" cy="28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Autumn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300" dirty="0"/>
              <a:t>Create a Web page like the </a:t>
            </a:r>
            <a:r>
              <a:rPr lang="en-US" sz="3300" dirty="0" smtClean="0"/>
              <a:t>screenshots </a:t>
            </a:r>
            <a:r>
              <a:rPr lang="en-US" sz="3300" dirty="0"/>
              <a:t>on the </a:t>
            </a:r>
            <a:r>
              <a:rPr lang="en-US" sz="3300" dirty="0" smtClean="0"/>
              <a:t>next slides</a:t>
            </a:r>
            <a:endParaRPr lang="bg-BG" sz="3300" dirty="0"/>
          </a:p>
          <a:p>
            <a:pPr lvl="1">
              <a:spcBef>
                <a:spcPts val="2400"/>
              </a:spcBef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300" dirty="0"/>
              <a:t>:</a:t>
            </a:r>
            <a:endParaRPr lang="bg-BG" sz="3300" dirty="0"/>
          </a:p>
          <a:p>
            <a:pPr lvl="2">
              <a:spcBef>
                <a:spcPts val="2400"/>
              </a:spcBef>
            </a:pPr>
            <a:r>
              <a:rPr lang="en-US" sz="3300" dirty="0"/>
              <a:t>You are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3300" dirty="0"/>
              <a:t> allowed to change the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300" dirty="0"/>
              <a:t> file</a:t>
            </a:r>
            <a:endParaRPr lang="bg-BG" sz="3300" dirty="0"/>
          </a:p>
          <a:p>
            <a:pPr lvl="2">
              <a:spcBef>
                <a:spcPts val="2400"/>
              </a:spcBef>
            </a:pPr>
            <a:r>
              <a:rPr lang="en-US" sz="3300" dirty="0"/>
              <a:t>Just write the missing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2593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r>
              <a:rPr lang="en-US" dirty="0" smtClean="0"/>
              <a:t>: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Autumn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1295400"/>
            <a:ext cx="9296400" cy="512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06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 smtClean="0"/>
              <a:t>Autumn </a:t>
            </a:r>
            <a:r>
              <a:rPr lang="en-US" dirty="0" smtClean="0"/>
              <a:t>– CSS (1)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103219"/>
            <a:ext cx="6324600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url('https://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fonts.googleapis.com/css?family=Open+Sans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background-color: #ED7046;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font-family: 'Open sans',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sans-serif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 2%;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h1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double #BB4846;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03812" y="1103219"/>
            <a:ext cx="4662600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padding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11px 31px;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font-size: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46px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#4d3a3a;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font-style: italic;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font-weight: 900;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top: 37px;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left: 26px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padding-top: 55px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 smtClean="0"/>
              <a:t>Autumn </a:t>
            </a:r>
            <a:r>
              <a:rPr lang="en-US" dirty="0" smtClean="0"/>
              <a:t>– CSS (2)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115271"/>
            <a:ext cx="5600797" cy="55215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17px 33px;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4px double #BB4846;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25px;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#4d3a3a;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12%;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font-size: 1.6rem;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font-weight: bold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section article 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double 3px #BB4846;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63123" y="1115271"/>
            <a:ext cx="5179098" cy="55430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 .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15px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20px 20px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 100px;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#F9B544;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text-justify: inter-word;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8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Autumn </a:t>
            </a:r>
            <a:r>
              <a:rPr lang="en-US" dirty="0"/>
              <a:t>– CSS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099912"/>
            <a:ext cx="537219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article figure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20%;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margin-left: 63px;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3px solid #BB4846;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25px;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65812" y="1083627"/>
            <a:ext cx="544839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3px solid #BB4846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transparent;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#BB4846;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12px 27px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font-size: 1.8rem;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18px;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font-weight: bold;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outline: none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50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Autumn </a:t>
            </a:r>
            <a:r>
              <a:rPr lang="en-US" dirty="0"/>
              <a:t>– CSS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1295400"/>
            <a:ext cx="5791200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dotted #BB4846;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#4d3a3a;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font-weight: 900;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font-size: 1.8rem;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10px 3px;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04012" y="2057400"/>
            <a:ext cx="4648200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button:hover, a:hover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#BB4846;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font-style: italic;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font-weight: bold;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215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c.universalscraps.com/files/en/backgrounds/valentines.day.backgrounds/valentines_day_background_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066800"/>
            <a:ext cx="8686800" cy="5009388"/>
          </a:xfrm>
          <a:prstGeom prst="roundRect">
            <a:avLst>
              <a:gd name="adj" fmla="val 889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544606" y="2291295"/>
            <a:ext cx="5099612" cy="2565693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CSS</a:t>
            </a:r>
            <a:br>
              <a:rPr lang="en-US" sz="6000" dirty="0"/>
            </a:br>
            <a:r>
              <a:rPr lang="en-US" sz="6000" dirty="0"/>
              <a:t>Background</a:t>
            </a:r>
            <a:br>
              <a:rPr lang="en-US" sz="6000" dirty="0"/>
            </a:br>
            <a:r>
              <a:rPr lang="en-US" sz="60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728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(Background-Image)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0264" y="1151121"/>
            <a:ext cx="7601548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url(img/bgr.png)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repeat-x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repeat-y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6" y="4743339"/>
            <a:ext cx="7442604" cy="1439178"/>
          </a:xfrm>
          <a:prstGeom prst="rect">
            <a:avLst/>
          </a:prstGeom>
        </p:spPr>
      </p:pic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189412" y="4423453"/>
            <a:ext cx="2057400" cy="639771"/>
          </a:xfrm>
          <a:prstGeom prst="wedgeRoundRectCallout">
            <a:avLst>
              <a:gd name="adj1" fmla="val -58564"/>
              <a:gd name="adj2" fmla="val 115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repeat-x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63" y="1600200"/>
            <a:ext cx="3128049" cy="4582317"/>
          </a:xfrm>
          <a:prstGeom prst="rect">
            <a:avLst/>
          </a:prstGeom>
        </p:spPr>
      </p:pic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75148" y="2191141"/>
            <a:ext cx="1600200" cy="625546"/>
          </a:xfrm>
          <a:prstGeom prst="wedgeRoundRectCallout">
            <a:avLst>
              <a:gd name="adj1" fmla="val 88386"/>
              <a:gd name="adj2" fmla="val 56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9430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Shorthand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563" y="2729929"/>
            <a:ext cx="11020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url(img.jpg) no-repeat fixed top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83063" y="1235566"/>
            <a:ext cx="2775336" cy="1089912"/>
          </a:xfrm>
          <a:prstGeom prst="wedgeRoundRectCallout">
            <a:avLst>
              <a:gd name="adj1" fmla="val 43747"/>
              <a:gd name="adj2" fmla="val 121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background-color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388263" y="1235566"/>
            <a:ext cx="2775336" cy="1089912"/>
          </a:xfrm>
          <a:prstGeom prst="wedgeRoundRectCallout">
            <a:avLst>
              <a:gd name="adj1" fmla="val -17840"/>
              <a:gd name="adj2" fmla="val 127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background-image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893463" y="1235566"/>
            <a:ext cx="2590800" cy="1089912"/>
          </a:xfrm>
          <a:prstGeom prst="wedgeRoundRectCallout">
            <a:avLst>
              <a:gd name="adj1" fmla="val -39957"/>
              <a:gd name="adj2" fmla="val 1293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background-repeat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31263" y="4267324"/>
            <a:ext cx="2775336" cy="1089912"/>
          </a:xfrm>
          <a:prstGeom prst="wedgeRoundRectCallout">
            <a:avLst>
              <a:gd name="adj1" fmla="val 93060"/>
              <a:gd name="adj2" fmla="val -1016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background-attachment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609012" y="4267324"/>
            <a:ext cx="2590800" cy="1089912"/>
          </a:xfrm>
          <a:prstGeom prst="wedgeRoundRectCallout">
            <a:avLst>
              <a:gd name="adj1" fmla="val 37927"/>
              <a:gd name="adj2" fmla="val -103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4252731"/>
            <a:ext cx="3087348" cy="21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Sprites: Multiple Images in a Single File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725" y="1177625"/>
            <a:ext cx="102870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img_navsprites.gif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761786"/>
            <a:ext cx="1031036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#home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46px; height: 44px;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0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#next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-91px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63224" y="4580032"/>
            <a:ext cx="3124200" cy="927245"/>
          </a:xfrm>
          <a:prstGeom prst="wedgeRoundRectCallout">
            <a:avLst>
              <a:gd name="adj1" fmla="val 62768"/>
              <a:gd name="adj2" fmla="val 53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negative value: move left by 91px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470" y="2269329"/>
            <a:ext cx="2542153" cy="3139667"/>
          </a:xfrm>
          <a:prstGeom prst="roundRect">
            <a:avLst>
              <a:gd name="adj" fmla="val 2312"/>
            </a:avLst>
          </a:prstGeom>
        </p:spPr>
      </p:pic>
    </p:spTree>
    <p:extLst>
      <p:ext uri="{BB962C8B-B14F-4D97-AF65-F5344CB8AC3E}">
        <p14:creationId xmlns:p14="http://schemas.microsoft.com/office/powerpoint/2010/main" val="43470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8298" y="5427800"/>
            <a:ext cx="8564628" cy="820600"/>
          </a:xfrm>
        </p:spPr>
        <p:txBody>
          <a:bodyPr/>
          <a:lstStyle/>
          <a:p>
            <a:r>
              <a:rPr lang="en-US" dirty="0"/>
              <a:t>Width and Height</a:t>
            </a:r>
            <a:endParaRPr lang="en-GB" dirty="0"/>
          </a:p>
        </p:txBody>
      </p:sp>
      <p:pic>
        <p:nvPicPr>
          <p:cNvPr id="11" name="Picture 2" descr="Image result for width and h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70" y="1143000"/>
            <a:ext cx="6055684" cy="3740727"/>
          </a:xfrm>
          <a:prstGeom prst="rect">
            <a:avLst/>
          </a:prstGeom>
          <a:noFill/>
          <a:scene3d>
            <a:camera prst="isometricOffAxis2Left">
              <a:rot lat="480000" lon="1560001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Width, Max-Width, Min-Width</a:t>
            </a:r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9116" y="2651999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width: 200px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1151121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min-width: 120px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max-width: 220px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116" y="3612596"/>
            <a:ext cx="323734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10" y="3839032"/>
            <a:ext cx="7439025" cy="24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Height, Min-Height, Max-Height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7269" y="2712686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height: 40px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990600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height: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min-height: 50px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max-height: 100px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7268" y="3628472"/>
            <a:ext cx="316114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24" y="3891494"/>
            <a:ext cx="7434146" cy="2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Inline-Block Elements: Vertical-Align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09" y="1351521"/>
            <a:ext cx="2219512" cy="2176829"/>
          </a:xfrm>
          <a:prstGeom prst="rect">
            <a:avLst/>
          </a:prstGeom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2218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ight Arrow 11"/>
          <p:cNvSpPr/>
          <p:nvPr/>
        </p:nvSpPr>
        <p:spPr>
          <a:xfrm flipH="1" flipV="1">
            <a:off x="9889760" y="3123609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10346960" y="2938199"/>
            <a:ext cx="149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bottom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38" y="1351522"/>
            <a:ext cx="2219512" cy="2176829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97203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li:nth-child(1)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vertical-align: top;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li:nth-child(2)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1351522"/>
            <a:ext cx="2237805" cy="217682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flipH="1" flipV="1">
            <a:off x="6109062" y="2261057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/>
          <p:cNvSpPr txBox="1"/>
          <p:nvPr/>
        </p:nvSpPr>
        <p:spPr>
          <a:xfrm>
            <a:off x="6566262" y="2091036"/>
            <a:ext cx="12946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ight Arrow 20"/>
          <p:cNvSpPr/>
          <p:nvPr/>
        </p:nvSpPr>
        <p:spPr>
          <a:xfrm flipH="1" flipV="1">
            <a:off x="2802556" y="1632764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TextBox 21"/>
          <p:cNvSpPr txBox="1"/>
          <p:nvPr/>
        </p:nvSpPr>
        <p:spPr>
          <a:xfrm>
            <a:off x="3259756" y="1462743"/>
            <a:ext cx="776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4268" y="961207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Fonts</a:t>
            </a:r>
          </a:p>
          <a:p>
            <a:endParaRPr lang="en-US" sz="3200" dirty="0"/>
          </a:p>
          <a:p>
            <a:r>
              <a:rPr lang="en-US" sz="3200" dirty="0"/>
              <a:t>Borders</a:t>
            </a:r>
          </a:p>
          <a:p>
            <a:endParaRPr lang="en-US" sz="3200" dirty="0"/>
          </a:p>
          <a:p>
            <a:r>
              <a:rPr lang="en-US" sz="3200" dirty="0"/>
              <a:t>Backgrounds</a:t>
            </a:r>
          </a:p>
          <a:p>
            <a:endParaRPr lang="en-US" sz="3200" dirty="0"/>
          </a:p>
          <a:p>
            <a:r>
              <a:rPr lang="en-US" sz="3200" dirty="0"/>
              <a:t>Width and Height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49680" y="2124197"/>
            <a:ext cx="1946833" cy="21069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980A9E-80AE-4038-8995-C4BFD17CA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070" y="1608464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 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Lato;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DF68C-4984-4259-8F72-EAD2EF4F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070" y="2964177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#FFFFFF;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9CC05E-78DB-47FF-BAB7-D1A2F2E6C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89" y="4298684"/>
            <a:ext cx="102566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#FFFFFF url(“img.jpg") no-repeat fixed center;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8C42FC-AD47-4DAB-8F60-5165D0A0A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89" y="5597081"/>
            <a:ext cx="453582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50%;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550">
            <a:off x="7156353" y="930759"/>
            <a:ext cx="2697570" cy="17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softuni.bg/courses/web-fundamentals-html5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</a:t>
            </a:r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</a:t>
            </a:r>
            <a:r>
              <a:rPr lang="bg-BG" dirty="0"/>
              <a:t>/ </a:t>
            </a:r>
            <a:r>
              <a:rPr lang="en-US" dirty="0"/>
              <a:t>Text Properties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Styling Texts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5412" y="1955712"/>
            <a:ext cx="6858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41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1083018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0396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</a:t>
            </a:r>
            <a:r>
              <a:rPr lang="en-US" dirty="0"/>
              <a:t> property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Font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1947958"/>
            <a:ext cx="105156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 italic normal bold 12px/16px Verdana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1" y="3389342"/>
            <a:ext cx="4724538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Verdana;</a:t>
            </a:r>
          </a:p>
        </p:txBody>
      </p:sp>
      <p:sp>
        <p:nvSpPr>
          <p:cNvPr id="7" name="Down Arrow 6"/>
          <p:cNvSpPr/>
          <p:nvPr/>
        </p:nvSpPr>
        <p:spPr>
          <a:xfrm>
            <a:off x="3046411" y="2722776"/>
            <a:ext cx="381000" cy="476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51" y="2856344"/>
            <a:ext cx="5143482" cy="33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Embedding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408" y="1102256"/>
            <a:ext cx="106650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&lt;h1&gt;HTML &amp; CSS Course&lt;/h1&gt;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&lt;h2&gt;Normal Text&lt;/h2&gt;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3408" y="2270480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src: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url('fonts/SketchRockwell.ttf')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3408" y="4423589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3.5em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4206751"/>
            <a:ext cx="3962400" cy="21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Importing "</a:t>
            </a:r>
            <a:r>
              <a:rPr lang="en-US" sz="3900" noProof="1"/>
              <a:t>Lato</a:t>
            </a:r>
            <a:r>
              <a:rPr lang="en-US" sz="3900" dirty="0"/>
              <a:t>" from Google Font Directory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1219200"/>
            <a:ext cx="1040487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https://fonts.googleapis.com/css?family=Lato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Lato, Arial,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4555952"/>
            <a:ext cx="3562847" cy="1962424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27317" y="3618099"/>
            <a:ext cx="1617436" cy="1034474"/>
          </a:xfrm>
          <a:prstGeom prst="wedgeRoundRectCallout">
            <a:avLst>
              <a:gd name="adj1" fmla="val 72138"/>
              <a:gd name="adj2" fmla="val 58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933750" y="3618099"/>
            <a:ext cx="2407607" cy="1034474"/>
          </a:xfrm>
          <a:prstGeom prst="wedgeRoundRectCallout">
            <a:avLst>
              <a:gd name="adj1" fmla="val -65787"/>
              <a:gd name="adj2" fmla="val 58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sans-serif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86" y="2514601"/>
            <a:ext cx="3611803" cy="40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Rules: Color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9412" y="4572000"/>
            <a:ext cx="28432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.color-ddd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04000" y="4572000"/>
            <a:ext cx="5281612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.color-rgba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rgba(30, 106, 255, 0.75)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27412" y="4572000"/>
            <a:ext cx="29718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.color-coral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coral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1812" y="1520462"/>
            <a:ext cx="7467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&lt;h1&gt;color&lt;/h1&gt;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&lt;p&gt;Text with default color&lt;/p&gt;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class="color-ddd"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class="color-coral"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class="color-rgba"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92" y="1288241"/>
            <a:ext cx="4451220" cy="2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Font-Weight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5910" y="2776977"/>
            <a:ext cx="51042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.weight-light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light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45910" y="1174312"/>
            <a:ext cx="105317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class="weight-light"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class="weight-bold"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41260" y="4679512"/>
            <a:ext cx="510885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.weight-bold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font-weight: </a:t>
            </a:r>
            <a:r>
              <a:rPr lang="en-US" dirty="0">
                <a:hlinkClick r:id="rId2"/>
              </a:rPr>
              <a:t>https://css-tricks.com/almanac/properties/f/font-weight/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05" y="2776977"/>
            <a:ext cx="5163903" cy="32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431</TotalTime>
  <Words>2025</Words>
  <Application>Microsoft Office PowerPoint</Application>
  <PresentationFormat>Custom</PresentationFormat>
  <Paragraphs>488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CSS Formatting</vt:lpstr>
      <vt:lpstr>Table of Contents</vt:lpstr>
      <vt:lpstr>Have a Question?</vt:lpstr>
      <vt:lpstr>CSS Font / Text Properties</vt:lpstr>
      <vt:lpstr>Font Property</vt:lpstr>
      <vt:lpstr>Font Embedding</vt:lpstr>
      <vt:lpstr>Importing "Lato" from Google Font Directory</vt:lpstr>
      <vt:lpstr>CSS Font Rules: Color</vt:lpstr>
      <vt:lpstr>CSS Font Rules: Font-Weight</vt:lpstr>
      <vt:lpstr>CSS Font Rules: Font-Style</vt:lpstr>
      <vt:lpstr>CSS Font Rules: Text-Align</vt:lpstr>
      <vt:lpstr>CSS Font Rules: Text-Transform</vt:lpstr>
      <vt:lpstr>Text Shadow</vt:lpstr>
      <vt:lpstr>Word Wrapping</vt:lpstr>
      <vt:lpstr>Problem: Briard History</vt:lpstr>
      <vt:lpstr>Solution: Briard History (HTML)</vt:lpstr>
      <vt:lpstr>Solution: Briard History (CSS)</vt:lpstr>
      <vt:lpstr>Solution: Briard History (More CSS)</vt:lpstr>
      <vt:lpstr>CSS Borders</vt:lpstr>
      <vt:lpstr>Border Properties</vt:lpstr>
      <vt:lpstr>Border Shorthand Property</vt:lpstr>
      <vt:lpstr>Box Shadow</vt:lpstr>
      <vt:lpstr>Border Radius</vt:lpstr>
      <vt:lpstr>Problem : Autumn</vt:lpstr>
      <vt:lpstr>Problem : Autumn</vt:lpstr>
      <vt:lpstr>Solution: Autumn – CSS (1)</vt:lpstr>
      <vt:lpstr>Solution: Autumn – CSS (2)</vt:lpstr>
      <vt:lpstr>Solution: Autumn – CSS (3)</vt:lpstr>
      <vt:lpstr>Solution: Autumn – CSS (4)</vt:lpstr>
      <vt:lpstr>PowerPoint Presentation</vt:lpstr>
      <vt:lpstr>Background (Background-Image)</vt:lpstr>
      <vt:lpstr>Background Shorthand Property</vt:lpstr>
      <vt:lpstr>CSS Sprites: Multiple Images in a Single File</vt:lpstr>
      <vt:lpstr>Width and Height</vt:lpstr>
      <vt:lpstr>Width, Max-Width, Min-Width</vt:lpstr>
      <vt:lpstr>Height, Min-Height, Max-Height</vt:lpstr>
      <vt:lpstr>Inline-Block Elements: Vertical-Align</vt:lpstr>
      <vt:lpstr>Summary</vt:lpstr>
      <vt:lpstr>Web Fundamentals – 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Antoniya Atanasova</cp:lastModifiedBy>
  <cp:revision>182</cp:revision>
  <dcterms:created xsi:type="dcterms:W3CDTF">2014-01-02T17:00:34Z</dcterms:created>
  <dcterms:modified xsi:type="dcterms:W3CDTF">2018-06-04T10:51:00Z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